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3" r:id="rId19"/>
    <p:sldId id="290" r:id="rId20"/>
    <p:sldId id="301" r:id="rId21"/>
    <p:sldId id="291" r:id="rId22"/>
    <p:sldId id="292" r:id="rId23"/>
    <p:sldId id="294" r:id="rId24"/>
    <p:sldId id="295" r:id="rId25"/>
    <p:sldId id="297" r:id="rId26"/>
    <p:sldId id="298" r:id="rId27"/>
    <p:sldId id="302" r:id="rId28"/>
    <p:sldId id="303" r:id="rId29"/>
    <p:sldId id="304" r:id="rId30"/>
    <p:sldId id="305" r:id="rId31"/>
    <p:sldId id="306" r:id="rId32"/>
    <p:sldId id="299" r:id="rId33"/>
    <p:sldId id="300" r:id="rId34"/>
  </p:sldIdLst>
  <p:sldSz cx="9601200" cy="7315200"/>
  <p:notesSz cx="6858000" cy="9144000"/>
  <p:defaultTextStyle>
    <a:defPPr>
      <a:defRPr lang="en-US"/>
    </a:defPPr>
    <a:lvl1pPr marL="0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3C9FF"/>
    <a:srgbClr val="00DFE2"/>
    <a:srgbClr val="000D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47" autoAdjust="0"/>
    <p:restoredTop sz="94620" autoAdjust="0"/>
  </p:normalViewPr>
  <p:slideViewPr>
    <p:cSldViewPr snapToGrid="0" snapToObjects="1">
      <p:cViewPr varScale="1">
        <p:scale>
          <a:sx n="133" d="100"/>
          <a:sy n="133" d="100"/>
        </p:scale>
        <p:origin x="-656" y="-112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7458-BA9C-0D4A-875A-CC59C36A9301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9E51-F6B0-AE44-8C29-ED5C35EF0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A976-9741-BF43-97A6-4F4C569EEF57}" type="datetimeFigureOut">
              <a:rPr lang="en-US" smtClean="0"/>
              <a:pPr/>
              <a:t>5/24/12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BF5ED-BCED-D541-90DD-5BBA27174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5ED-BCED-D541-90DD-5BBA271749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556" y="1"/>
            <a:ext cx="7030644" cy="4107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ice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" y="7015897"/>
            <a:ext cx="748468" cy="299303"/>
          </a:xfrm>
          <a:prstGeom prst="rect">
            <a:avLst/>
          </a:prstGeom>
        </p:spPr>
      </p:pic>
      <p:pic>
        <p:nvPicPr>
          <p:cNvPr id="11" name="Picture 10" descr="STAR-logo-trans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311" y="7015896"/>
            <a:ext cx="952160" cy="2566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"/>
            <a:ext cx="2563761" cy="4107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r>
              <a:rPr lang="en-US" sz="13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Moments Summary</a:t>
            </a:r>
            <a:endParaRPr lang="en-US" sz="13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485313" y="410770"/>
            <a:ext cx="2413102" cy="297661"/>
          </a:xfrm>
          <a:prstGeom prst="rect">
            <a:avLst/>
          </a:prstGeom>
        </p:spPr>
        <p:txBody>
          <a:bodyPr wrap="none" lIns="96661" tIns="48331" rIns="96661" bIns="48331">
            <a:spAutoFit/>
          </a:bodyPr>
          <a:lstStyle/>
          <a:p>
            <a:pPr marL="0" marR="0" lvl="0" indent="0" algn="l" defTabSz="48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Click to edit Master subtitle style</a:t>
            </a:r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2563761" y="1"/>
            <a:ext cx="7037439" cy="41077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8037" y="7008979"/>
            <a:ext cx="5428721" cy="282272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marL="0" marR="0" indent="0" algn="ctr" defTabSz="48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/>
              </a:rPr>
              <a:t>STAR</a:t>
            </a:r>
            <a:r>
              <a:rPr lang="en-US" sz="1200" baseline="0" dirty="0" smtClean="0">
                <a:latin typeface="Times New Roman"/>
              </a:rPr>
              <a:t> Topical Workshop on Fluctuations &amp; PID, Rice University, 5/24/2012</a:t>
            </a:r>
            <a:endParaRPr lang="en-US" sz="1200" dirty="0">
              <a:latin typeface="Times New Roman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736403" y="6979541"/>
            <a:ext cx="476860" cy="328295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fld id="{193B7CD0-F313-D34A-B6CA-DA69BC514806}" type="slidenum">
              <a:rPr sz="1500">
                <a:latin typeface="Times New Roman"/>
              </a:rPr>
              <a:pPr/>
              <a:t>‹#›</a:t>
            </a:fld>
            <a:endParaRPr lang="en-US" sz="1500"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83306" rtl="0" eaLnBrk="1" latinLnBrk="0" hangingPunct="1">
        <a:spcBef>
          <a:spcPct val="0"/>
        </a:spcBef>
        <a:buNone/>
        <a:defRPr sz="17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62480" indent="-362480" algn="l" defTabSz="4833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85372" indent="-302066" algn="l" defTabSz="48330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208265" indent="-241653" algn="l" defTabSz="4833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91571" indent="-241653" algn="l" defTabSz="48330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174878" indent="-241653" algn="l" defTabSz="483306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658184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957610"/>
            <a:ext cx="9601200" cy="1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" y="409076"/>
            <a:ext cx="9601200" cy="1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66182" y="1250829"/>
            <a:ext cx="51994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/>
                <a:cs typeface="Times New Roman"/>
              </a:rPr>
              <a:t>Selected Highlights from the Moments Discussions</a:t>
            </a:r>
          </a:p>
          <a:p>
            <a:pPr algn="ctr"/>
            <a:endParaRPr lang="en-US">
              <a:latin typeface="Times New Roman"/>
              <a:cs typeface="Times New Roman"/>
            </a:endParaRPr>
          </a:p>
          <a:p>
            <a:pPr algn="ctr"/>
            <a:r>
              <a:rPr lang="en-US" sz="1400">
                <a:latin typeface="Times New Roman"/>
                <a:cs typeface="Times New Roman"/>
              </a:rPr>
              <a:t>W.J. Llope for the attendees</a:t>
            </a:r>
          </a:p>
          <a:p>
            <a:pPr algn="ctr"/>
            <a:r>
              <a:rPr lang="en-US" sz="1400">
                <a:latin typeface="Times New Roman"/>
                <a:cs typeface="Times New Roman"/>
              </a:rPr>
              <a:t>5/24/2012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401" y="3299986"/>
            <a:ext cx="62726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Thanks very much to the speakers and attendees for the </a:t>
            </a:r>
          </a:p>
          <a:p>
            <a:r>
              <a:rPr lang="en-US">
                <a:latin typeface="Times New Roman"/>
                <a:cs typeface="Times New Roman"/>
              </a:rPr>
              <a:t>lively and very interesting discussions!</a:t>
            </a: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This is not a “summary” of the workshop so far. </a:t>
            </a: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Many important details are of course available in the talks…</a:t>
            </a:r>
          </a:p>
          <a:p>
            <a:r>
              <a:rPr lang="en-US" sz="1600">
                <a:latin typeface="Times New Roman"/>
                <a:cs typeface="Times New Roman"/>
              </a:rPr>
              <a:t>	</a:t>
            </a:r>
            <a:r>
              <a:rPr lang="en-US" sz="1600" b="1">
                <a:latin typeface="Times New Roman"/>
                <a:cs typeface="Times New Roman"/>
              </a:rPr>
              <a:t>http://drupal.star.bnl.gov/STAR/conference/timetable/talk/24194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Stephanov</a:t>
            </a:r>
          </a:p>
        </p:txBody>
      </p:sp>
      <p:pic>
        <p:nvPicPr>
          <p:cNvPr id="3" name="Picture 2" descr="stephanov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38" y="639898"/>
            <a:ext cx="8415038" cy="56524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2985" y="4944668"/>
            <a:ext cx="22746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baseline="-2500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baseline="30000">
                <a:solidFill>
                  <a:srgbClr val="0000FF"/>
                </a:solidFill>
                <a:latin typeface="Times New Roman"/>
                <a:cs typeface="Times New Roman"/>
              </a:rPr>
              <a:t>crit</a:t>
            </a:r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 &gt; 200 MeV</a:t>
            </a:r>
          </a:p>
          <a:p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@ 19.6, 11.5, and 7.7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8407" y="6322376"/>
            <a:ext cx="38688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>
                <a:solidFill>
                  <a:srgbClr val="0000FF"/>
                </a:solidFill>
                <a:latin typeface="Symbol" charset="2"/>
                <a:cs typeface="Symbol" charset="2"/>
              </a:rPr>
              <a:t>Dm</a:t>
            </a:r>
            <a:r>
              <a:rPr lang="en-US" baseline="-2500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 = 100 MeV in Athanasiou </a:t>
            </a:r>
            <a:r>
              <a:rPr lang="en-US" i="1">
                <a:solidFill>
                  <a:srgbClr val="0000FF"/>
                </a:solidFill>
                <a:latin typeface="Times New Roman"/>
                <a:cs typeface="Times New Roman"/>
              </a:rPr>
              <a:t>et al.</a:t>
            </a:r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5428" y="1405542"/>
            <a:ext cx="27148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peak/|trough| ~30 at most,</a:t>
            </a:r>
          </a:p>
          <a:p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but can be a lot smaller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333066" y="2515180"/>
            <a:ext cx="961419" cy="5816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Stephanov</a:t>
            </a:r>
          </a:p>
        </p:txBody>
      </p:sp>
      <p:pic>
        <p:nvPicPr>
          <p:cNvPr id="3" name="Picture 2" descr="stephanov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6" y="572898"/>
            <a:ext cx="8307354" cy="63177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Bellwied</a:t>
            </a:r>
          </a:p>
        </p:txBody>
      </p:sp>
      <p:pic>
        <p:nvPicPr>
          <p:cNvPr id="3" name="Picture 2" descr="bellwied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2" y="1661406"/>
            <a:ext cx="8708398" cy="4174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222" y="829308"/>
            <a:ext cx="60853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….not really “moments,” but generated lots of discussion….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Bellwied</a:t>
            </a:r>
          </a:p>
        </p:txBody>
      </p:sp>
      <p:pic>
        <p:nvPicPr>
          <p:cNvPr id="3" name="Picture 2" descr="bellwied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6" y="496515"/>
            <a:ext cx="6492591" cy="43922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 descr="bellwied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734" y="3897900"/>
            <a:ext cx="4612013" cy="30746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4227" y="1231319"/>
            <a:ext cx="7160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imes New Roman"/>
                <a:cs typeface="Times New Roman"/>
              </a:rPr>
              <a:t>EXPERIMENTAL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5414" y="2921783"/>
            <a:ext cx="520446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will not attempt to show all of the results….</a:t>
            </a: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I concentrate on pointing out </a:t>
            </a:r>
          </a:p>
          <a:p>
            <a:r>
              <a:rPr lang="en-US">
                <a:latin typeface="Times New Roman"/>
                <a:cs typeface="Times New Roman"/>
              </a:rPr>
              <a:t>	track cuts…</a:t>
            </a:r>
          </a:p>
          <a:p>
            <a:r>
              <a:rPr lang="en-US">
                <a:latin typeface="Times New Roman"/>
                <a:cs typeface="Times New Roman"/>
              </a:rPr>
              <a:t>	event cuts…</a:t>
            </a:r>
          </a:p>
          <a:p>
            <a:r>
              <a:rPr lang="en-US">
                <a:latin typeface="Times New Roman"/>
                <a:cs typeface="Times New Roman"/>
              </a:rPr>
              <a:t>	bad-run &amp; bad-event rejection…</a:t>
            </a: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and then 1-2 “major results” plots from each talk…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Sahoo (net-charge)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7764" y="6158661"/>
            <a:ext cx="57593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background cut: refmult vs tofmatch only….</a:t>
            </a:r>
          </a:p>
          <a:p>
            <a:r>
              <a:rPr lang="en-US">
                <a:latin typeface="Times New Roman"/>
                <a:cs typeface="Times New Roman"/>
              </a:rPr>
              <a:t>should stop using Run-10 200, use Run-11 200 instead…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0601" y="591995"/>
            <a:ext cx="8584328" cy="5557117"/>
            <a:chOff x="171876" y="553803"/>
            <a:chExt cx="8584328" cy="5557117"/>
          </a:xfrm>
        </p:grpSpPr>
        <p:pic>
          <p:nvPicPr>
            <p:cNvPr id="3" name="Picture 2" descr="sahoo_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876" y="553803"/>
              <a:ext cx="7695939" cy="555711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" name="Picture 4" descr="sahoo_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7332" y="1384507"/>
              <a:ext cx="3938872" cy="385751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Westfall</a:t>
            </a:r>
          </a:p>
        </p:txBody>
      </p:sp>
      <p:pic>
        <p:nvPicPr>
          <p:cNvPr id="3" name="Picture 2" descr="westfal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7" y="668382"/>
            <a:ext cx="9098815" cy="55380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Westfall</a:t>
            </a:r>
          </a:p>
        </p:txBody>
      </p:sp>
      <p:pic>
        <p:nvPicPr>
          <p:cNvPr id="3" name="Picture 2" descr="westfall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254"/>
            <a:ext cx="9601200" cy="63106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Westfall</a:t>
            </a:r>
          </a:p>
        </p:txBody>
      </p:sp>
      <p:pic>
        <p:nvPicPr>
          <p:cNvPr id="3" name="Picture 2" descr="westfall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8" y="639736"/>
            <a:ext cx="8659628" cy="58531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Westfall</a:t>
            </a:r>
          </a:p>
        </p:txBody>
      </p:sp>
      <p:pic>
        <p:nvPicPr>
          <p:cNvPr id="3" name="Picture 2" descr="westfall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2" y="601543"/>
            <a:ext cx="8108181" cy="62631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9810" y="1122151"/>
            <a:ext cx="10868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refmult3</a:t>
            </a:r>
          </a:p>
          <a:p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|y|&lt;0.5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Cebra</a:t>
            </a:r>
          </a:p>
        </p:txBody>
      </p:sp>
      <p:pic>
        <p:nvPicPr>
          <p:cNvPr id="3" name="Picture 2" descr="cebra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5" y="525159"/>
            <a:ext cx="7311144" cy="53852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0491" y="6034533"/>
            <a:ext cx="70631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R1,R2,R3		= 1 if no critical behavior or if entirely critical behavior</a:t>
            </a:r>
          </a:p>
          <a:p>
            <a:r>
              <a:rPr lang="en-US">
                <a:latin typeface="Times New Roman"/>
                <a:cs typeface="Times New Roman"/>
              </a:rPr>
              <a:t>R4,R5		= 0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Westfall</a:t>
            </a:r>
          </a:p>
        </p:txBody>
      </p:sp>
      <p:pic>
        <p:nvPicPr>
          <p:cNvPr id="3" name="Picture 2" descr="westfall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54" y="625494"/>
            <a:ext cx="7635250" cy="6254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810" y="1122151"/>
            <a:ext cx="10868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refmult2</a:t>
            </a:r>
          </a:p>
          <a:p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|</a:t>
            </a:r>
            <a:r>
              <a:rPr lang="en-US" b="1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|&lt;0.5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Westfall</a:t>
            </a:r>
          </a:p>
        </p:txBody>
      </p:sp>
      <p:pic>
        <p:nvPicPr>
          <p:cNvPr id="3" name="Picture 2" descr="westfall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6" y="448776"/>
            <a:ext cx="5299519" cy="28020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westfall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380" y="2442528"/>
            <a:ext cx="5346779" cy="46129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McDonald</a:t>
            </a:r>
          </a:p>
        </p:txBody>
      </p:sp>
      <p:pic>
        <p:nvPicPr>
          <p:cNvPr id="3" name="Picture 2" descr="mcdonald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7" y="553802"/>
            <a:ext cx="9232399" cy="59199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McDonald</a:t>
            </a:r>
          </a:p>
        </p:txBody>
      </p:sp>
      <p:pic>
        <p:nvPicPr>
          <p:cNvPr id="5" name="Picture 4" descr="mcdonald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89" y="3170039"/>
            <a:ext cx="5298167" cy="3869881"/>
          </a:xfrm>
          <a:prstGeom prst="rect">
            <a:avLst/>
          </a:prstGeom>
        </p:spPr>
      </p:pic>
      <p:pic>
        <p:nvPicPr>
          <p:cNvPr id="3" name="Picture 2" descr="mcdonald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8" y="563352"/>
            <a:ext cx="4631111" cy="336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2429" y="1126701"/>
            <a:ext cx="2547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/>
                <a:cs typeface="Times New Roman"/>
              </a:rPr>
              <a:t>net charge…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6916" y="5041508"/>
            <a:ext cx="2967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/>
                <a:cs typeface="Times New Roman"/>
              </a:rPr>
              <a:t>…total protons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McDonald</a:t>
            </a:r>
          </a:p>
        </p:txBody>
      </p:sp>
      <p:pic>
        <p:nvPicPr>
          <p:cNvPr id="3" name="Picture 2" descr="mcdonald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71" y="601543"/>
            <a:ext cx="8526973" cy="62075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2445" y="1164894"/>
            <a:ext cx="212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/>
                <a:cs typeface="Times New Roman"/>
              </a:rPr>
              <a:t>total pions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Luo</a:t>
            </a:r>
          </a:p>
        </p:txBody>
      </p:sp>
      <p:pic>
        <p:nvPicPr>
          <p:cNvPr id="3" name="Picture 2" descr="luo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2" y="563350"/>
            <a:ext cx="8393228" cy="43444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 descr="lu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210" y="4965124"/>
            <a:ext cx="7218804" cy="17672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Luo</a:t>
            </a:r>
          </a:p>
        </p:txBody>
      </p:sp>
      <p:pic>
        <p:nvPicPr>
          <p:cNvPr id="3" name="Picture 2" descr="luo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90" y="525346"/>
            <a:ext cx="6134897" cy="63990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32281" y="1460705"/>
            <a:ext cx="10868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refmult3</a:t>
            </a:r>
          </a:p>
          <a:p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|y|&lt;0.5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Chen</a:t>
            </a:r>
          </a:p>
        </p:txBody>
      </p:sp>
      <p:pic>
        <p:nvPicPr>
          <p:cNvPr id="3" name="Picture 2" descr="chen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4" y="694593"/>
            <a:ext cx="8861177" cy="59254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Chen</a:t>
            </a:r>
          </a:p>
        </p:txBody>
      </p:sp>
      <p:pic>
        <p:nvPicPr>
          <p:cNvPr id="3" name="Picture 2" descr="chen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" y="515610"/>
            <a:ext cx="5822165" cy="33773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 descr="chen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209" y="2902688"/>
            <a:ext cx="4991246" cy="40198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galin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20" y="3435621"/>
            <a:ext cx="5251775" cy="35415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Sangaline</a:t>
            </a:r>
          </a:p>
        </p:txBody>
      </p:sp>
      <p:pic>
        <p:nvPicPr>
          <p:cNvPr id="3" name="Picture 2" descr="sangalin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4" y="496514"/>
            <a:ext cx="5014801" cy="2920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492" y="4535443"/>
            <a:ext cx="20926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>
                <a:latin typeface="Times New Roman"/>
                <a:cs typeface="Times New Roman"/>
              </a:rPr>
              <a:t>(Npart)/</a:t>
            </a:r>
            <a:r>
              <a:rPr lang="en-US">
                <a:latin typeface="Symbol" charset="2"/>
                <a:cs typeface="Symbol" charset="2"/>
              </a:rPr>
              <a:t>m</a:t>
            </a:r>
            <a:r>
              <a:rPr lang="en-US">
                <a:latin typeface="Times New Roman"/>
                <a:cs typeface="Times New Roman"/>
              </a:rPr>
              <a:t>(Npart)</a:t>
            </a:r>
          </a:p>
          <a:p>
            <a:r>
              <a:rPr lang="en-US">
                <a:latin typeface="Times New Roman"/>
                <a:cs typeface="Times New Roman"/>
              </a:rPr>
              <a:t>in centrality classes</a:t>
            </a:r>
          </a:p>
          <a:p>
            <a:r>
              <a:rPr lang="en-US">
                <a:latin typeface="Times New Roman"/>
                <a:cs typeface="Times New Roman"/>
              </a:rPr>
              <a:t>based on refmult2</a:t>
            </a:r>
            <a:endParaRPr lang="en-US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58190" y="4382675"/>
            <a:ext cx="849833" cy="687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86501" y="1394053"/>
            <a:ext cx="30087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Npart as “centrality”</a:t>
            </a:r>
          </a:p>
          <a:p>
            <a:r>
              <a:rPr lang="en-US">
                <a:latin typeface="Times New Roman"/>
                <a:cs typeface="Times New Roman"/>
              </a:rPr>
              <a:t>Npart width ~ centrality resn</a:t>
            </a:r>
            <a:endParaRPr lang="en-US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Cebra</a:t>
            </a:r>
          </a:p>
        </p:txBody>
      </p:sp>
      <p:pic>
        <p:nvPicPr>
          <p:cNvPr id="3" name="Picture 2" descr="cebra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9" y="639743"/>
            <a:ext cx="4255489" cy="2994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 descr="cebra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44" y="3055460"/>
            <a:ext cx="6340325" cy="37756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Sangaline</a:t>
            </a:r>
          </a:p>
        </p:txBody>
      </p:sp>
      <p:pic>
        <p:nvPicPr>
          <p:cNvPr id="3" name="Picture 2" descr="sangalin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9" y="668382"/>
            <a:ext cx="7868115" cy="598757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Sangaline</a:t>
            </a:r>
          </a:p>
        </p:txBody>
      </p:sp>
      <p:pic>
        <p:nvPicPr>
          <p:cNvPr id="4" name="Picture 3" descr="sangaline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4" y="506065"/>
            <a:ext cx="4338167" cy="33610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27631" y="706575"/>
            <a:ext cx="361439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visual indication of autocorrelation </a:t>
            </a:r>
          </a:p>
          <a:p>
            <a:r>
              <a:rPr lang="en-US">
                <a:latin typeface="Times New Roman"/>
                <a:cs typeface="Times New Roman"/>
              </a:rPr>
              <a:t>between N and refmult?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	refmult2?</a:t>
            </a:r>
          </a:p>
          <a:p>
            <a:r>
              <a:rPr lang="en-US">
                <a:latin typeface="Times New Roman"/>
                <a:cs typeface="Times New Roman"/>
              </a:rPr>
              <a:t>	refmult3?</a:t>
            </a: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6" name="Picture 5" descr="sangaline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91" y="3370549"/>
            <a:ext cx="5190144" cy="35042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Big Picture (My View)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796" y="811606"/>
            <a:ext cx="8870492" cy="4770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Tremendous progress. Beautiful results. All should be congratulated on their hard work.</a:t>
            </a: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However, some big differences in the analyses…</a:t>
            </a:r>
          </a:p>
          <a:p>
            <a:r>
              <a:rPr lang="en-US">
                <a:latin typeface="Times New Roman"/>
                <a:cs typeface="Times New Roman"/>
              </a:rPr>
              <a:t>	Some bad-run and bad-event rejection criteria are v. loose, some are v. tight…</a:t>
            </a:r>
          </a:p>
          <a:p>
            <a:r>
              <a:rPr lang="en-US">
                <a:latin typeface="Times New Roman"/>
                <a:cs typeface="Times New Roman"/>
              </a:rPr>
              <a:t>	refmult2corr (|</a:t>
            </a:r>
            <a:r>
              <a:rPr lang="en-US">
                <a:latin typeface="Symbol" charset="2"/>
                <a:cs typeface="Symbol" charset="2"/>
              </a:rPr>
              <a:t>h</a:t>
            </a:r>
            <a:r>
              <a:rPr lang="en-US">
                <a:latin typeface="Times New Roman"/>
                <a:cs typeface="Times New Roman"/>
              </a:rPr>
              <a:t>|&lt;0.5) vs refmult3corr (|y|&lt;0.5)…</a:t>
            </a: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Gary		- CBW correction weight?</a:t>
            </a:r>
          </a:p>
          <a:p>
            <a:r>
              <a:rPr lang="en-US">
                <a:latin typeface="Times New Roman"/>
                <a:cs typeface="Times New Roman"/>
              </a:rPr>
              <a:t>Nihar	- spallation cut? multivariate background rejection?</a:t>
            </a:r>
          </a:p>
          <a:p>
            <a:r>
              <a:rPr lang="en-US">
                <a:latin typeface="Times New Roman"/>
                <a:cs typeface="Times New Roman"/>
              </a:rPr>
              <a:t>Daniel	- QA run11 200? numerical stability?</a:t>
            </a:r>
          </a:p>
          <a:p>
            <a:r>
              <a:rPr lang="en-US">
                <a:latin typeface="Times New Roman"/>
                <a:cs typeface="Times New Roman"/>
              </a:rPr>
              <a:t>Xiaofeng	- |Zvtx| range @ 7.7? tighter background rejection? data/skellam tight RM cut?</a:t>
            </a:r>
          </a:p>
          <a:p>
            <a:r>
              <a:rPr lang="en-US">
                <a:latin typeface="Times New Roman"/>
                <a:cs typeface="Times New Roman"/>
              </a:rPr>
              <a:t>Lizhu	- bad-event cut bands? Order of bad-run/evt/trk cuts? b-dep. of rejected evts?</a:t>
            </a:r>
          </a:p>
          <a:p>
            <a:r>
              <a:rPr lang="en-US">
                <a:latin typeface="Times New Roman"/>
                <a:cs typeface="Times New Roman"/>
              </a:rPr>
              <a:t>Evan	- implementation?</a:t>
            </a:r>
          </a:p>
          <a:p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Sigma-field is isospin blind: “net-” moments vs “total-” moments?	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Koch</a:t>
            </a:r>
          </a:p>
        </p:txBody>
      </p:sp>
      <p:pic>
        <p:nvPicPr>
          <p:cNvPr id="3" name="Picture 2" descr="koch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3" y="697025"/>
            <a:ext cx="6173220" cy="50617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64419" y="5919953"/>
            <a:ext cx="77636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“p” is generally rather small. Study moments with different “p” values…</a:t>
            </a:r>
          </a:p>
          <a:p>
            <a:r>
              <a:rPr lang="en-US">
                <a:latin typeface="Times New Roman"/>
                <a:cs typeface="Times New Roman"/>
              </a:rPr>
              <a:t>Wider cuts might introduce other effects (PID, backgrounds, e,y dependence)</a:t>
            </a:r>
          </a:p>
        </p:txBody>
      </p:sp>
      <p:pic>
        <p:nvPicPr>
          <p:cNvPr id="5" name="Picture 4" descr="ko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550" y="1556383"/>
            <a:ext cx="3261861" cy="24833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Koch</a:t>
            </a:r>
          </a:p>
        </p:txBody>
      </p:sp>
      <p:pic>
        <p:nvPicPr>
          <p:cNvPr id="3" name="Picture 2" descr="koch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" y="601543"/>
            <a:ext cx="8374196" cy="60890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Koch &amp; Tarnowsky</a:t>
            </a:r>
          </a:p>
        </p:txBody>
      </p:sp>
      <p:pic>
        <p:nvPicPr>
          <p:cNvPr id="3" name="Picture 2" descr="koch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4" y="658833"/>
            <a:ext cx="5731249" cy="56152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6424502" y="658833"/>
            <a:ext cx="2925618" cy="6155536"/>
            <a:chOff x="6357661" y="420097"/>
            <a:chExt cx="2925618" cy="6155536"/>
          </a:xfrm>
        </p:grpSpPr>
        <p:pic>
          <p:nvPicPr>
            <p:cNvPr id="4" name="Picture 3" descr="tarnowsky_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9422" y="420097"/>
              <a:ext cx="2923857" cy="2057260"/>
            </a:xfrm>
            <a:prstGeom prst="rect">
              <a:avLst/>
            </a:prstGeom>
          </p:spPr>
        </p:pic>
        <p:pic>
          <p:nvPicPr>
            <p:cNvPr id="5" name="Picture 4" descr="tarnowsky_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9422" y="2477356"/>
              <a:ext cx="2923857" cy="2058092"/>
            </a:xfrm>
            <a:prstGeom prst="rect">
              <a:avLst/>
            </a:prstGeom>
          </p:spPr>
        </p:pic>
        <p:pic>
          <p:nvPicPr>
            <p:cNvPr id="7" name="Picture 6" descr="tarnowsky_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7661" y="4535448"/>
              <a:ext cx="2925618" cy="204018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720164" y="591997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/>
                <a:cs typeface="Times New Roman"/>
              </a:rPr>
              <a:t>p/π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0164" y="263016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/>
                <a:cs typeface="Times New Roman"/>
              </a:rPr>
              <a:t>K/p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20164" y="5442541"/>
            <a:ext cx="647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/>
                <a:cs typeface="Times New Roman"/>
              </a:rPr>
              <a:t>K/π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0531" y="1919213"/>
            <a:ext cx="12399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correlation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1678" y="3991198"/>
            <a:ext cx="12399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correlation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8282" y="5519485"/>
            <a:ext cx="12401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fluctuation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6055" y="6434167"/>
            <a:ext cx="388591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Residual Autocorrelation in refmult3?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Koch</a:t>
            </a:r>
          </a:p>
        </p:txBody>
      </p:sp>
      <p:pic>
        <p:nvPicPr>
          <p:cNvPr id="3" name="Picture 2" descr="koch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47" y="668383"/>
            <a:ext cx="6817246" cy="51465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71021" y="6015438"/>
            <a:ext cx="63489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Light nucleus integrated yield ratios….. d/(pp), t/(dp), He</a:t>
            </a:r>
            <a:r>
              <a:rPr lang="en-US" baseline="30000">
                <a:latin typeface="Times New Roman"/>
                <a:cs typeface="Times New Roman"/>
              </a:rPr>
              <a:t>3</a:t>
            </a:r>
            <a:r>
              <a:rPr lang="en-US">
                <a:latin typeface="Times New Roman"/>
                <a:cs typeface="Times New Roman"/>
              </a:rPr>
              <a:t>/(dp)</a:t>
            </a:r>
          </a:p>
          <a:p>
            <a:r>
              <a:rPr lang="en-US">
                <a:latin typeface="Times New Roman"/>
                <a:cs typeface="Times New Roman"/>
              </a:rPr>
              <a:t>Effect lives at low P</a:t>
            </a:r>
            <a:r>
              <a:rPr lang="en-US" baseline="-25000">
                <a:latin typeface="Times New Roman"/>
                <a:cs typeface="Times New Roman"/>
              </a:rPr>
              <a:t>T</a:t>
            </a:r>
            <a:r>
              <a:rPr lang="en-US">
                <a:latin typeface="Times New Roman"/>
                <a:cs typeface="Times New Roman"/>
              </a:rPr>
              <a:t>, can signal survive our spallation cut?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Stephanov</a:t>
            </a:r>
          </a:p>
        </p:txBody>
      </p:sp>
      <p:pic>
        <p:nvPicPr>
          <p:cNvPr id="3" name="Picture 2" descr="stephanov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1" y="706575"/>
            <a:ext cx="8698850" cy="49213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61007" y="5929500"/>
            <a:ext cx="41390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Lattice rules out </a:t>
            </a:r>
            <a:r>
              <a:rPr lang="en-US">
                <a:latin typeface="Symbol" charset="2"/>
                <a:cs typeface="Symbol" charset="2"/>
              </a:rPr>
              <a:t>m</a:t>
            </a:r>
            <a:r>
              <a:rPr lang="en-US" baseline="-25000">
                <a:latin typeface="Times New Roman"/>
                <a:cs typeface="Times New Roman"/>
              </a:rPr>
              <a:t>B</a:t>
            </a:r>
            <a:r>
              <a:rPr lang="en-US" baseline="30000">
                <a:latin typeface="Times New Roman"/>
                <a:cs typeface="Times New Roman"/>
              </a:rPr>
              <a:t>crit</a:t>
            </a:r>
            <a:r>
              <a:rPr lang="en-US">
                <a:latin typeface="Times New Roman"/>
                <a:cs typeface="Times New Roman"/>
              </a:rPr>
              <a:t> &lt; 200 MeV</a:t>
            </a:r>
          </a:p>
          <a:p>
            <a:r>
              <a:rPr lang="en-US">
                <a:latin typeface="Times New Roman"/>
                <a:cs typeface="Times New Roman"/>
              </a:rPr>
              <a:t>General consensus that </a:t>
            </a:r>
            <a:r>
              <a:rPr lang="en-US">
                <a:latin typeface="Symbol" charset="2"/>
                <a:cs typeface="Symbol" charset="2"/>
              </a:rPr>
              <a:t>m</a:t>
            </a:r>
            <a:r>
              <a:rPr lang="en-US" baseline="-25000">
                <a:latin typeface="Times New Roman"/>
                <a:cs typeface="Times New Roman"/>
              </a:rPr>
              <a:t>B</a:t>
            </a:r>
            <a:r>
              <a:rPr lang="en-US" baseline="30000">
                <a:latin typeface="Times New Roman"/>
                <a:cs typeface="Times New Roman"/>
              </a:rPr>
              <a:t>crit</a:t>
            </a:r>
            <a:r>
              <a:rPr lang="en-US">
                <a:latin typeface="Times New Roman"/>
                <a:cs typeface="Times New Roman"/>
              </a:rPr>
              <a:t> &lt; 500 MeV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Koch &amp; Stephanov</a:t>
            </a:r>
          </a:p>
        </p:txBody>
      </p:sp>
      <p:pic>
        <p:nvPicPr>
          <p:cNvPr id="3" name="Picture 2" descr="stephanov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15" y="639737"/>
            <a:ext cx="7527933" cy="60947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20893" y="3599713"/>
            <a:ext cx="124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“can bend </a:t>
            </a:r>
          </a:p>
          <a:p>
            <a:r>
              <a:rPr lang="en-US">
                <a:latin typeface="Times New Roman"/>
                <a:cs typeface="Times New Roman"/>
              </a:rPr>
              <a:t>back over”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862891" y="3599714"/>
            <a:ext cx="2158002" cy="315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611</Words>
  <Application>Microsoft Macintosh PowerPoint</Application>
  <PresentationFormat>Custom</PresentationFormat>
  <Paragraphs>111</Paragraphs>
  <Slides>33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</vt:lpstr>
      <vt:lpstr>Cebra</vt:lpstr>
      <vt:lpstr>Cebra</vt:lpstr>
      <vt:lpstr>Koch</vt:lpstr>
      <vt:lpstr>Koch</vt:lpstr>
      <vt:lpstr>Koch &amp; Tarnowsky</vt:lpstr>
      <vt:lpstr>Koch</vt:lpstr>
      <vt:lpstr>Stephanov</vt:lpstr>
      <vt:lpstr>Koch &amp; Stephanov</vt:lpstr>
      <vt:lpstr>Stephanov</vt:lpstr>
      <vt:lpstr>Stephanov</vt:lpstr>
      <vt:lpstr>Bellwied</vt:lpstr>
      <vt:lpstr>Bellwied</vt:lpstr>
      <vt:lpstr>Slide 14</vt:lpstr>
      <vt:lpstr>Sahoo (net-charge)</vt:lpstr>
      <vt:lpstr>Westfall</vt:lpstr>
      <vt:lpstr>Westfall</vt:lpstr>
      <vt:lpstr>Westfall</vt:lpstr>
      <vt:lpstr>Westfall</vt:lpstr>
      <vt:lpstr>Westfall</vt:lpstr>
      <vt:lpstr>Westfall</vt:lpstr>
      <vt:lpstr>McDonald</vt:lpstr>
      <vt:lpstr>McDonald</vt:lpstr>
      <vt:lpstr>McDonald</vt:lpstr>
      <vt:lpstr>Luo</vt:lpstr>
      <vt:lpstr>Luo</vt:lpstr>
      <vt:lpstr>Chen</vt:lpstr>
      <vt:lpstr>Chen</vt:lpstr>
      <vt:lpstr>Sangaline</vt:lpstr>
      <vt:lpstr>Sangaline</vt:lpstr>
      <vt:lpstr>Sangaline</vt:lpstr>
      <vt:lpstr>Big Picture (My View)</vt:lpstr>
      <vt:lpstr>Slide 33</vt:lpstr>
    </vt:vector>
  </TitlesOfParts>
  <Company>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W.J. Llope</dc:creator>
  <cp:lastModifiedBy>W.J. Llope</cp:lastModifiedBy>
  <cp:revision>197</cp:revision>
  <cp:lastPrinted>2011-08-21T20:32:01Z</cp:lastPrinted>
  <dcterms:created xsi:type="dcterms:W3CDTF">2012-05-24T20:05:08Z</dcterms:created>
  <dcterms:modified xsi:type="dcterms:W3CDTF">2012-05-24T21:01:42Z</dcterms:modified>
</cp:coreProperties>
</file>